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9" r:id="rId3"/>
    <p:sldId id="260" r:id="rId4"/>
    <p:sldId id="261" r:id="rId5"/>
    <p:sldId id="262" r:id="rId6"/>
    <p:sldId id="264" r:id="rId7"/>
    <p:sldId id="265" r:id="rId8"/>
    <p:sldId id="266" r:id="rId9"/>
    <p:sldId id="267" r:id="rId10"/>
    <p:sldId id="268" r:id="rId11"/>
    <p:sldId id="269" r:id="rId12"/>
    <p:sldId id="270" r:id="rId13"/>
    <p:sldId id="271" r:id="rId14"/>
    <p:sldId id="272" r:id="rId15"/>
    <p:sldId id="273" r:id="rId16"/>
    <p:sldId id="274" r:id="rId17"/>
    <p:sldId id="25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58" y="-6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3/19/2020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3/19/2020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3/19/2020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3/19/2020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3/19/2020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3/19/2020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3/19/2020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3/19/2020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3/19/2020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3/19/2020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3/19/2020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3/19/2020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119148" y="1163763"/>
            <a:ext cx="6253317" cy="1732828"/>
          </a:xfrm>
        </p:spPr>
        <p:txBody>
          <a:bodyPr>
            <a:normAutofit/>
          </a:bodyPr>
          <a:lstStyle/>
          <a:p>
            <a:r>
              <a:rPr lang="en-US" sz="4000" dirty="0"/>
              <a:t>Capstone Project – The Battle of Neighborhoods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dirty="0">
                <a:solidFill>
                  <a:schemeClr val="tx1">
                    <a:lumMod val="85000"/>
                    <a:lumOff val="15000"/>
                  </a:schemeClr>
                </a:solidFill>
              </a:rPr>
              <a:t>Chetan R Kumbar</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3DCFF-E5D0-48D3-9481-102D1D8671DA}"/>
              </a:ext>
            </a:extLst>
          </p:cNvPr>
          <p:cNvSpPr>
            <a:spLocks noGrp="1"/>
          </p:cNvSpPr>
          <p:nvPr>
            <p:ph type="title"/>
          </p:nvPr>
        </p:nvSpPr>
        <p:spPr/>
        <p:txBody>
          <a:bodyPr/>
          <a:lstStyle/>
          <a:p>
            <a:r>
              <a:rPr lang="en-US" dirty="0"/>
              <a:t>Methodology(cont...)</a:t>
            </a:r>
            <a:endParaRPr lang="en-IN" dirty="0"/>
          </a:p>
        </p:txBody>
      </p:sp>
      <p:sp>
        <p:nvSpPr>
          <p:cNvPr id="3" name="Content Placeholder 2">
            <a:extLst>
              <a:ext uri="{FF2B5EF4-FFF2-40B4-BE49-F238E27FC236}">
                <a16:creationId xmlns:a16="http://schemas.microsoft.com/office/drawing/2014/main" id="{EAEDB965-CCD9-492A-9E2A-33269936DB8E}"/>
              </a:ext>
            </a:extLst>
          </p:cNvPr>
          <p:cNvSpPr>
            <a:spLocks noGrp="1"/>
          </p:cNvSpPr>
          <p:nvPr>
            <p:ph idx="1"/>
          </p:nvPr>
        </p:nvSpPr>
        <p:spPr>
          <a:xfrm>
            <a:off x="1097280" y="2108201"/>
            <a:ext cx="10058400" cy="3760891"/>
          </a:xfrm>
        </p:spPr>
        <p:txBody>
          <a:bodyPr>
            <a:normAutofit/>
          </a:bodyPr>
          <a:lstStyle/>
          <a:p>
            <a:pPr algn="just">
              <a:lnSpc>
                <a:spcPct val="100000"/>
              </a:lnSpc>
              <a:buFont typeface="Wingdings" panose="05000000000000000000" pitchFamily="2" charset="2"/>
              <a:buChar char="Ø"/>
            </a:pPr>
            <a:r>
              <a:rPr lang="en-US" sz="1600" dirty="0"/>
              <a:t> To help people find similar neighborhoods in the safest borough we will be clustering similar neighborhoods using  K - means clustering which is a form of unsupervised machine learning algorithm that clusters data based on predefined cluster size.</a:t>
            </a:r>
          </a:p>
          <a:p>
            <a:pPr algn="just">
              <a:lnSpc>
                <a:spcPct val="100000"/>
              </a:lnSpc>
              <a:buFont typeface="Wingdings" panose="05000000000000000000" pitchFamily="2" charset="2"/>
              <a:buChar char="Ø"/>
            </a:pPr>
            <a:r>
              <a:rPr lang="en-US" sz="1600" dirty="0"/>
              <a:t> We will use a cluster size of 5 for this project that will cluster the 15 neighborhoods into 5 clusters. The reason to conduct a K- means clustering is to cluster neighborhoods with similar venues together so that people can shortlist the area of their interests based on the venues/amenities around </a:t>
            </a:r>
            <a:r>
              <a:rPr lang="en-IN" sz="1600" dirty="0"/>
              <a:t>each neighbourhood.</a:t>
            </a:r>
            <a:endParaRPr lang="en-US" sz="1600" dirty="0"/>
          </a:p>
          <a:p>
            <a:pPr algn="just">
              <a:buFont typeface="Wingdings" panose="05000000000000000000" pitchFamily="2" charset="2"/>
              <a:buChar char="Ø"/>
            </a:pPr>
            <a:endParaRPr lang="en-IN" sz="1600" dirty="0"/>
          </a:p>
        </p:txBody>
      </p:sp>
    </p:spTree>
    <p:extLst>
      <p:ext uri="{BB962C8B-B14F-4D97-AF65-F5344CB8AC3E}">
        <p14:creationId xmlns:p14="http://schemas.microsoft.com/office/powerpoint/2010/main" val="2464162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5C4EF-86B0-4EF0-8EA2-D9994E592F86}"/>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A9BEE927-9A48-49A1-A393-0E5F03775833}"/>
              </a:ext>
            </a:extLst>
          </p:cNvPr>
          <p:cNvSpPr>
            <a:spLocks noGrp="1"/>
          </p:cNvSpPr>
          <p:nvPr>
            <p:ph idx="1"/>
          </p:nvPr>
        </p:nvSpPr>
        <p:spPr>
          <a:xfrm>
            <a:off x="1097280" y="2108201"/>
            <a:ext cx="10058400" cy="4274844"/>
          </a:xfrm>
        </p:spPr>
        <p:txBody>
          <a:bodyPr/>
          <a:lstStyle/>
          <a:p>
            <a:pPr algn="just">
              <a:lnSpc>
                <a:spcPct val="100000"/>
              </a:lnSpc>
              <a:buFont typeface="Wingdings" panose="05000000000000000000" pitchFamily="2" charset="2"/>
              <a:buChar char="Ø"/>
            </a:pPr>
            <a:r>
              <a:rPr lang="en-US" dirty="0"/>
              <a:t> </a:t>
            </a:r>
            <a:r>
              <a:rPr lang="en-US" sz="1600" dirty="0"/>
              <a:t>After running the K-means clustering we can access each cluster created to see which neighborhoods were assigned to each of the five clusters</a:t>
            </a:r>
            <a:r>
              <a:rPr lang="en-US" dirty="0"/>
              <a:t>. </a:t>
            </a:r>
            <a:r>
              <a:rPr lang="en-US" sz="1600" dirty="0"/>
              <a:t>Visualizing the clustered neighborhoods on the map using the Folium library.</a:t>
            </a:r>
            <a:endParaRPr lang="en-IN" sz="1600" dirty="0"/>
          </a:p>
        </p:txBody>
      </p:sp>
      <p:pic>
        <p:nvPicPr>
          <p:cNvPr id="5" name="Picture 4">
            <a:extLst>
              <a:ext uri="{FF2B5EF4-FFF2-40B4-BE49-F238E27FC236}">
                <a16:creationId xmlns:a16="http://schemas.microsoft.com/office/drawing/2014/main" id="{459F20E5-A22B-4CBC-B98F-A8DF87400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343" y="2856360"/>
            <a:ext cx="7026249" cy="3383573"/>
          </a:xfrm>
          <a:prstGeom prst="rect">
            <a:avLst/>
          </a:prstGeom>
        </p:spPr>
      </p:pic>
    </p:spTree>
    <p:extLst>
      <p:ext uri="{BB962C8B-B14F-4D97-AF65-F5344CB8AC3E}">
        <p14:creationId xmlns:p14="http://schemas.microsoft.com/office/powerpoint/2010/main" val="4083974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9FB8E-8F7E-452D-B5E3-B640B256D9C3}"/>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428BEB8B-E2FD-4AC6-8ECF-92D86533273E}"/>
              </a:ext>
            </a:extLst>
          </p:cNvPr>
          <p:cNvSpPr>
            <a:spLocks noGrp="1"/>
          </p:cNvSpPr>
          <p:nvPr>
            <p:ph idx="1"/>
          </p:nvPr>
        </p:nvSpPr>
        <p:spPr>
          <a:xfrm>
            <a:off x="1097280" y="2108201"/>
            <a:ext cx="10195560" cy="3760891"/>
          </a:xfrm>
        </p:spPr>
        <p:txBody>
          <a:bodyPr>
            <a:normAutofit/>
          </a:bodyPr>
          <a:lstStyle/>
          <a:p>
            <a:pPr algn="just">
              <a:lnSpc>
                <a:spcPct val="100000"/>
              </a:lnSpc>
              <a:buFont typeface="Wingdings" panose="05000000000000000000" pitchFamily="2" charset="2"/>
              <a:buChar char="Ø"/>
            </a:pPr>
            <a:r>
              <a:rPr lang="en-US" dirty="0"/>
              <a:t> </a:t>
            </a:r>
            <a:r>
              <a:rPr lang="en-US" sz="1600" dirty="0"/>
              <a:t>Each cluster is color coded for the ease of presentation, we can see that majority of the neighborhood falls in the red cluster which is the first cluster. Three neighborhoods have their own cluster (Blue, Purple and Yellow), these are clusters two three and five. The green cluster consists of two neighborhoods which is the 4th cluster.</a:t>
            </a:r>
          </a:p>
          <a:p>
            <a:pPr algn="just">
              <a:lnSpc>
                <a:spcPct val="100000"/>
              </a:lnSpc>
              <a:buFont typeface="Wingdings" panose="05000000000000000000" pitchFamily="2" charset="2"/>
              <a:buChar char="Ø"/>
            </a:pPr>
            <a:r>
              <a:rPr lang="en-IN" sz="1600" dirty="0"/>
              <a:t> </a:t>
            </a:r>
            <a:r>
              <a:rPr lang="en-US" sz="1600" dirty="0"/>
              <a:t>The cluster one is the biggest cluster with 9 of the 15 neighborhoods in the borough Kingston upon Thames. Upon closely examining these neighborhoods we can see that the most common venues in these neighborhoods are Restaurants, Pubs, Cafe, Supermarkets </a:t>
            </a:r>
            <a:r>
              <a:rPr lang="en-IN" sz="1600" dirty="0"/>
              <a:t>and stores.</a:t>
            </a:r>
          </a:p>
          <a:p>
            <a:pPr algn="just">
              <a:buFont typeface="Wingdings" panose="05000000000000000000" pitchFamily="2" charset="2"/>
              <a:buChar char="Ø"/>
            </a:pPr>
            <a:r>
              <a:rPr lang="en-US" sz="1600" dirty="0"/>
              <a:t>Looking into the neighborhoods in the second, third and fifth clusters, we can see these clusters have only one neighborhood in each. This is because of the unique venues in each of the neighborhoods, hence they couldn't be clustered into similar neighborhoods.</a:t>
            </a:r>
          </a:p>
          <a:p>
            <a:pPr algn="just">
              <a:lnSpc>
                <a:spcPct val="120000"/>
              </a:lnSpc>
              <a:buFont typeface="Wingdings" panose="05000000000000000000" pitchFamily="2" charset="2"/>
              <a:buChar char="Ø"/>
            </a:pPr>
            <a:r>
              <a:rPr lang="en-US" sz="1600" dirty="0"/>
              <a:t> The fourth cluster has two neighborhoods in it, these neighborhoods have common venues such as Parks, Gym/Fitness centers, Bus Stops, Restaurants, Electronics Stores and </a:t>
            </a:r>
            <a:r>
              <a:rPr lang="en-IN" sz="1600" dirty="0"/>
              <a:t>Soccer fields etc.</a:t>
            </a:r>
          </a:p>
        </p:txBody>
      </p:sp>
    </p:spTree>
    <p:extLst>
      <p:ext uri="{BB962C8B-B14F-4D97-AF65-F5344CB8AC3E}">
        <p14:creationId xmlns:p14="http://schemas.microsoft.com/office/powerpoint/2010/main" val="2546429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FFD8A5-492C-4C67-97AB-1F4B4AC3AB26}"/>
              </a:ext>
            </a:extLst>
          </p:cNvPr>
          <p:cNvPicPr>
            <a:picLocks noChangeAspect="1"/>
          </p:cNvPicPr>
          <p:nvPr/>
        </p:nvPicPr>
        <p:blipFill>
          <a:blip r:embed="rId2"/>
          <a:stretch>
            <a:fillRect/>
          </a:stretch>
        </p:blipFill>
        <p:spPr>
          <a:xfrm>
            <a:off x="1512178" y="616989"/>
            <a:ext cx="9030483" cy="5319221"/>
          </a:xfrm>
          <a:prstGeom prst="rect">
            <a:avLst/>
          </a:prstGeom>
        </p:spPr>
      </p:pic>
    </p:spTree>
    <p:extLst>
      <p:ext uri="{BB962C8B-B14F-4D97-AF65-F5344CB8AC3E}">
        <p14:creationId xmlns:p14="http://schemas.microsoft.com/office/powerpoint/2010/main" val="4050602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C6E61F-FC1F-4043-B0DE-F26FCB276D8D}"/>
              </a:ext>
            </a:extLst>
          </p:cNvPr>
          <p:cNvPicPr>
            <a:picLocks noChangeAspect="1"/>
          </p:cNvPicPr>
          <p:nvPr/>
        </p:nvPicPr>
        <p:blipFill>
          <a:blip r:embed="rId2"/>
          <a:stretch>
            <a:fillRect/>
          </a:stretch>
        </p:blipFill>
        <p:spPr>
          <a:xfrm>
            <a:off x="1047348" y="220901"/>
            <a:ext cx="9274344" cy="1806019"/>
          </a:xfrm>
          <a:prstGeom prst="rect">
            <a:avLst/>
          </a:prstGeom>
        </p:spPr>
      </p:pic>
      <p:pic>
        <p:nvPicPr>
          <p:cNvPr id="4" name="Picture 3">
            <a:extLst>
              <a:ext uri="{FF2B5EF4-FFF2-40B4-BE49-F238E27FC236}">
                <a16:creationId xmlns:a16="http://schemas.microsoft.com/office/drawing/2014/main" id="{7BDEF282-D8ED-4B63-8439-CA3FFB7ED4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141" y="2415483"/>
            <a:ext cx="9129551" cy="1310754"/>
          </a:xfrm>
          <a:prstGeom prst="rect">
            <a:avLst/>
          </a:prstGeom>
        </p:spPr>
      </p:pic>
      <p:pic>
        <p:nvPicPr>
          <p:cNvPr id="6" name="Picture 5">
            <a:extLst>
              <a:ext uri="{FF2B5EF4-FFF2-40B4-BE49-F238E27FC236}">
                <a16:creationId xmlns:a16="http://schemas.microsoft.com/office/drawing/2014/main" id="{FF652EC9-9AA8-42BB-89BE-1ACC96BE0B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3092" y="3916624"/>
            <a:ext cx="9182896" cy="1280271"/>
          </a:xfrm>
          <a:prstGeom prst="rect">
            <a:avLst/>
          </a:prstGeom>
        </p:spPr>
      </p:pic>
    </p:spTree>
    <p:extLst>
      <p:ext uri="{BB962C8B-B14F-4D97-AF65-F5344CB8AC3E}">
        <p14:creationId xmlns:p14="http://schemas.microsoft.com/office/powerpoint/2010/main" val="2320128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AE1AE-EAFC-468C-8C28-A36C7FED41C2}"/>
              </a:ext>
            </a:extLst>
          </p:cNvPr>
          <p:cNvSpPr>
            <a:spLocks noGrp="1"/>
          </p:cNvSpPr>
          <p:nvPr>
            <p:ph type="title"/>
          </p:nvPr>
        </p:nvSpPr>
        <p:spPr/>
        <p:txBody>
          <a:bodyPr/>
          <a:lstStyle/>
          <a:p>
            <a:r>
              <a:rPr lang="en-US" dirty="0"/>
              <a:t>Discussion</a:t>
            </a:r>
            <a:endParaRPr lang="en-IN" dirty="0"/>
          </a:p>
        </p:txBody>
      </p:sp>
      <p:sp>
        <p:nvSpPr>
          <p:cNvPr id="3" name="Content Placeholder 2">
            <a:extLst>
              <a:ext uri="{FF2B5EF4-FFF2-40B4-BE49-F238E27FC236}">
                <a16:creationId xmlns:a16="http://schemas.microsoft.com/office/drawing/2014/main" id="{1234FDA2-7734-4B88-A465-E082E0C35170}"/>
              </a:ext>
            </a:extLst>
          </p:cNvPr>
          <p:cNvSpPr>
            <a:spLocks noGrp="1"/>
          </p:cNvSpPr>
          <p:nvPr>
            <p:ph idx="1"/>
          </p:nvPr>
        </p:nvSpPr>
        <p:spPr/>
        <p:txBody>
          <a:bodyPr>
            <a:normAutofit/>
          </a:bodyPr>
          <a:lstStyle/>
          <a:p>
            <a:pPr algn="just">
              <a:lnSpc>
                <a:spcPct val="100000"/>
              </a:lnSpc>
              <a:buFont typeface="Wingdings" panose="05000000000000000000" pitchFamily="2" charset="2"/>
              <a:buChar char="Ø"/>
            </a:pPr>
            <a:r>
              <a:rPr lang="en-US" dirty="0"/>
              <a:t> </a:t>
            </a:r>
            <a:r>
              <a:rPr lang="en-US" sz="1600" dirty="0"/>
              <a:t>The aim of this project is to help people who want to relocate to the safest borough in London, expats can chose the neighborhoods to which they want to relocate based on the most common venues in it.</a:t>
            </a:r>
          </a:p>
          <a:p>
            <a:pPr algn="just">
              <a:lnSpc>
                <a:spcPct val="100000"/>
              </a:lnSpc>
              <a:buFont typeface="Wingdings" panose="05000000000000000000" pitchFamily="2" charset="2"/>
              <a:buChar char="Ø"/>
            </a:pPr>
            <a:r>
              <a:rPr lang="en-US" sz="1600" dirty="0"/>
              <a:t> For example if a person is looking for a neighborhood with good connectivity and public transportation we can see that Clusters 3 and 4 have Train stations and Bus stops as the most common venues.</a:t>
            </a:r>
          </a:p>
          <a:p>
            <a:pPr algn="just">
              <a:lnSpc>
                <a:spcPct val="100000"/>
              </a:lnSpc>
              <a:buFont typeface="Wingdings" panose="05000000000000000000" pitchFamily="2" charset="2"/>
              <a:buChar char="Ø"/>
            </a:pPr>
            <a:r>
              <a:rPr lang="en-US" sz="1600" dirty="0"/>
              <a:t> If a person is looking for a neighborhood with stores and restaurants in a close proximity then the neighborhoods in the first cluster is </a:t>
            </a:r>
            <a:r>
              <a:rPr lang="en-IN" sz="1600" dirty="0"/>
              <a:t>suitable</a:t>
            </a:r>
            <a:r>
              <a:rPr lang="en-IN" dirty="0"/>
              <a:t>.</a:t>
            </a:r>
          </a:p>
          <a:p>
            <a:pPr algn="just">
              <a:buFont typeface="Wingdings" panose="05000000000000000000" pitchFamily="2" charset="2"/>
              <a:buChar char="Ø"/>
            </a:pPr>
            <a:r>
              <a:rPr lang="en-IN" sz="1600" dirty="0"/>
              <a:t> </a:t>
            </a:r>
            <a:r>
              <a:rPr lang="en-US" sz="1600" dirty="0"/>
              <a:t>For a family I feel that the neighborhoods in Cluster 4 are more suitable dues to the common venues in that cluster, these neighborhoods have common venues such as Parks, Gym/Fitness centers, Bus Stops, Restaurants, Electronics Stores and Soccer fields which is ideal for a family.</a:t>
            </a:r>
          </a:p>
          <a:p>
            <a:pPr algn="just">
              <a:buFont typeface="Wingdings" panose="05000000000000000000" pitchFamily="2" charset="2"/>
              <a:buChar char="Ø"/>
            </a:pPr>
            <a:r>
              <a:rPr lang="en-US" sz="1600" dirty="0"/>
              <a:t> The choices of neighborhoods may vary from person to person.</a:t>
            </a:r>
            <a:endParaRPr lang="en-IN" sz="1600" dirty="0"/>
          </a:p>
        </p:txBody>
      </p:sp>
    </p:spTree>
    <p:extLst>
      <p:ext uri="{BB962C8B-B14F-4D97-AF65-F5344CB8AC3E}">
        <p14:creationId xmlns:p14="http://schemas.microsoft.com/office/powerpoint/2010/main" val="3821947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694F-7433-493D-8646-F13BC58A020C}"/>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F6F70E9A-5757-4D21-B88F-33EDC691F219}"/>
              </a:ext>
            </a:extLst>
          </p:cNvPr>
          <p:cNvSpPr>
            <a:spLocks noGrp="1"/>
          </p:cNvSpPr>
          <p:nvPr>
            <p:ph idx="1"/>
          </p:nvPr>
        </p:nvSpPr>
        <p:spPr/>
        <p:txBody>
          <a:bodyPr/>
          <a:lstStyle/>
          <a:p>
            <a:pPr algn="just">
              <a:lnSpc>
                <a:spcPct val="100000"/>
              </a:lnSpc>
              <a:buFont typeface="Wingdings" panose="05000000000000000000" pitchFamily="2" charset="2"/>
              <a:buChar char="Ø"/>
            </a:pPr>
            <a:r>
              <a:rPr lang="en-US" dirty="0"/>
              <a:t> </a:t>
            </a:r>
            <a:r>
              <a:rPr lang="en-US" sz="1600" dirty="0"/>
              <a:t>This project helps a person get a better understanding of the neighborhoods with respect to the most common venues in that neighborhood. It is always helpful to make use of technology to stay one step ahead i.e. finding out more about places before moving into a neighborhood. </a:t>
            </a:r>
          </a:p>
          <a:p>
            <a:pPr algn="just">
              <a:lnSpc>
                <a:spcPct val="100000"/>
              </a:lnSpc>
              <a:buFont typeface="Wingdings" panose="05000000000000000000" pitchFamily="2" charset="2"/>
              <a:buChar char="Ø"/>
            </a:pPr>
            <a:r>
              <a:rPr lang="en-US" sz="1600" dirty="0"/>
              <a:t>We have just taken safety as a primary concern to shortlist the safest borough of London. The future of this project includes taking other factors such as cost of living in the areas into consideration to shortlist the borough, such as filtering areas based </a:t>
            </a:r>
            <a:r>
              <a:rPr lang="en-IN" sz="1600" dirty="0"/>
              <a:t>on a predefined budget.</a:t>
            </a:r>
          </a:p>
        </p:txBody>
      </p:sp>
    </p:spTree>
    <p:extLst>
      <p:ext uri="{BB962C8B-B14F-4D97-AF65-F5344CB8AC3E}">
        <p14:creationId xmlns:p14="http://schemas.microsoft.com/office/powerpoint/2010/main" val="1216295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			Thank you</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Chetan Kumbar</a:t>
            </a:r>
          </a:p>
        </p:txBody>
      </p:sp>
    </p:spTree>
    <p:extLst>
      <p:ext uri="{BB962C8B-B14F-4D97-AF65-F5344CB8AC3E}">
        <p14:creationId xmlns:p14="http://schemas.microsoft.com/office/powerpoint/2010/main" val="191714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FD4CA-7C9B-47C6-ABA7-4AEB8BA168CE}"/>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7E39A814-3127-4CA1-BF75-07924C20B848}"/>
              </a:ext>
            </a:extLst>
          </p:cNvPr>
          <p:cNvSpPr>
            <a:spLocks noGrp="1"/>
          </p:cNvSpPr>
          <p:nvPr>
            <p:ph idx="1"/>
          </p:nvPr>
        </p:nvSpPr>
        <p:spPr/>
        <p:txBody>
          <a:bodyPr/>
          <a:lstStyle/>
          <a:p>
            <a:pPr marL="457200" indent="-457200" algn="just">
              <a:buFont typeface="+mj-lt"/>
              <a:buAutoNum type="arabicPeriod"/>
            </a:pPr>
            <a:r>
              <a:rPr lang="en-US" dirty="0"/>
              <a:t>Introduction.</a:t>
            </a:r>
          </a:p>
          <a:p>
            <a:pPr marL="457200" indent="-457200" algn="just">
              <a:buFont typeface="+mj-lt"/>
              <a:buAutoNum type="arabicPeriod"/>
            </a:pPr>
            <a:r>
              <a:rPr lang="en-US" dirty="0"/>
              <a:t>Data Acquisition and Cleaning.</a:t>
            </a:r>
          </a:p>
          <a:p>
            <a:pPr marL="457200" indent="-457200" algn="just">
              <a:buFont typeface="+mj-lt"/>
              <a:buAutoNum type="arabicPeriod"/>
            </a:pPr>
            <a:r>
              <a:rPr lang="en-US" dirty="0"/>
              <a:t>Methodology.</a:t>
            </a:r>
          </a:p>
          <a:p>
            <a:pPr marL="457200" indent="-457200" algn="just">
              <a:buFont typeface="+mj-lt"/>
              <a:buAutoNum type="arabicPeriod"/>
            </a:pPr>
            <a:r>
              <a:rPr lang="en-US" dirty="0"/>
              <a:t>Results.</a:t>
            </a:r>
          </a:p>
          <a:p>
            <a:pPr marL="457200" indent="-457200" algn="just">
              <a:buFont typeface="+mj-lt"/>
              <a:buAutoNum type="arabicPeriod"/>
            </a:pPr>
            <a:r>
              <a:rPr lang="en-US" dirty="0"/>
              <a:t>Discussion.</a:t>
            </a:r>
          </a:p>
          <a:p>
            <a:pPr marL="457200" indent="-457200" algn="just">
              <a:buFont typeface="+mj-lt"/>
              <a:buAutoNum type="arabicPeriod"/>
            </a:pPr>
            <a:r>
              <a:rPr lang="en-US" dirty="0"/>
              <a:t>Conclusion.</a:t>
            </a:r>
          </a:p>
          <a:p>
            <a:endParaRPr lang="en-IN" dirty="0"/>
          </a:p>
        </p:txBody>
      </p:sp>
    </p:spTree>
    <p:extLst>
      <p:ext uri="{BB962C8B-B14F-4D97-AF65-F5344CB8AC3E}">
        <p14:creationId xmlns:p14="http://schemas.microsoft.com/office/powerpoint/2010/main" val="1007641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F2E4-6A07-41C1-9FCE-5C82E64A47DC}"/>
              </a:ext>
            </a:extLst>
          </p:cNvPr>
          <p:cNvSpPr>
            <a:spLocks noGrp="1"/>
          </p:cNvSpPr>
          <p:nvPr>
            <p:ph type="title"/>
          </p:nvPr>
        </p:nvSpPr>
        <p:spPr>
          <a:xfrm>
            <a:off x="1097280" y="286603"/>
            <a:ext cx="10058400" cy="1450757"/>
          </a:xfrm>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4606B5D8-C99D-4EE6-BCAC-60209F761745}"/>
              </a:ext>
            </a:extLst>
          </p:cNvPr>
          <p:cNvSpPr>
            <a:spLocks noGrp="1"/>
          </p:cNvSpPr>
          <p:nvPr>
            <p:ph idx="1"/>
          </p:nvPr>
        </p:nvSpPr>
        <p:spPr/>
        <p:txBody>
          <a:bodyPr/>
          <a:lstStyle/>
          <a:p>
            <a:pPr algn="just">
              <a:buFont typeface="Arial" panose="020B0604020202020204" pitchFamily="34" charset="0"/>
              <a:buChar char="•"/>
            </a:pPr>
            <a:r>
              <a:rPr lang="en-US" b="1" u="sng" dirty="0"/>
              <a:t>Background</a:t>
            </a:r>
            <a:r>
              <a:rPr lang="en-US" b="1" dirty="0"/>
              <a:t>: </a:t>
            </a:r>
            <a:r>
              <a:rPr lang="en-US" dirty="0"/>
              <a:t>Safety is a top concern when moving to a new area. If you don’t feel safe in your own home. You are not going to enjoy living there.</a:t>
            </a:r>
          </a:p>
          <a:p>
            <a:pPr algn="just">
              <a:buFont typeface="Arial" panose="020B0604020202020204" pitchFamily="34" charset="0"/>
              <a:buChar char="•"/>
            </a:pPr>
            <a:r>
              <a:rPr lang="en-US" b="1" u="sng" dirty="0"/>
              <a:t>Problem: </a:t>
            </a:r>
            <a:r>
              <a:rPr lang="en-US" dirty="0"/>
              <a:t>This project aims to select the safest borough in London based on the total crimes, explore the neighborhoods of that borough to find the 10 most common venues in each neighborhoods and finally cluster the neighborhoods using K-means clustering.</a:t>
            </a:r>
          </a:p>
          <a:p>
            <a:pPr algn="just">
              <a:buFont typeface="Arial" panose="020B0604020202020204" pitchFamily="34" charset="0"/>
              <a:buChar char="•"/>
            </a:pPr>
            <a:r>
              <a:rPr lang="en-US" b="1" u="sng" dirty="0"/>
              <a:t>Interest: </a:t>
            </a:r>
            <a:r>
              <a:rPr lang="en-US" dirty="0"/>
              <a:t>Expats who are considering to relocate to London will be interested to identify the safest borough in London and explore its neighborhoods and common places around the </a:t>
            </a:r>
            <a:r>
              <a:rPr lang="en-US" dirty="0" err="1"/>
              <a:t>neigbhboroods</a:t>
            </a:r>
            <a:r>
              <a:rPr lang="en-US" dirty="0"/>
              <a:t>.</a:t>
            </a:r>
            <a:endParaRPr lang="en-IN" b="1" u="sng" dirty="0"/>
          </a:p>
        </p:txBody>
      </p:sp>
    </p:spTree>
    <p:extLst>
      <p:ext uri="{BB962C8B-B14F-4D97-AF65-F5344CB8AC3E}">
        <p14:creationId xmlns:p14="http://schemas.microsoft.com/office/powerpoint/2010/main" val="580514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1BB1C-45D0-40E5-BD40-C614A098E87A}"/>
              </a:ext>
            </a:extLst>
          </p:cNvPr>
          <p:cNvSpPr>
            <a:spLocks noGrp="1"/>
          </p:cNvSpPr>
          <p:nvPr>
            <p:ph type="title"/>
          </p:nvPr>
        </p:nvSpPr>
        <p:spPr/>
        <p:txBody>
          <a:bodyPr/>
          <a:lstStyle/>
          <a:p>
            <a:r>
              <a:rPr lang="en-US" dirty="0"/>
              <a:t>Data Acquisition and Cleaning</a:t>
            </a:r>
            <a:endParaRPr lang="en-IN" dirty="0"/>
          </a:p>
        </p:txBody>
      </p:sp>
      <p:sp>
        <p:nvSpPr>
          <p:cNvPr id="3" name="Content Placeholder 2">
            <a:extLst>
              <a:ext uri="{FF2B5EF4-FFF2-40B4-BE49-F238E27FC236}">
                <a16:creationId xmlns:a16="http://schemas.microsoft.com/office/drawing/2014/main" id="{EB8EC06B-BF79-4363-B6EF-AA963AD49081}"/>
              </a:ext>
            </a:extLst>
          </p:cNvPr>
          <p:cNvSpPr>
            <a:spLocks noGrp="1"/>
          </p:cNvSpPr>
          <p:nvPr>
            <p:ph idx="1"/>
          </p:nvPr>
        </p:nvSpPr>
        <p:spPr/>
        <p:txBody>
          <a:bodyPr/>
          <a:lstStyle/>
          <a:p>
            <a:pPr>
              <a:buFont typeface="Arial" panose="020B0604020202020204" pitchFamily="34" charset="0"/>
              <a:buChar char="•"/>
            </a:pPr>
            <a:r>
              <a:rPr lang="en-IN" b="1" u="sng" dirty="0"/>
              <a:t>Data Acquisition: </a:t>
            </a:r>
            <a:r>
              <a:rPr lang="en-IN" dirty="0"/>
              <a:t>The data acquired for this project is a combination of data from three sources:</a:t>
            </a:r>
          </a:p>
          <a:p>
            <a:pPr marL="0" indent="0">
              <a:buNone/>
            </a:pPr>
            <a:r>
              <a:rPr lang="en-IN" dirty="0"/>
              <a:t>	1. The first data source of the project uses a London crime data that shows the crime 	  	per borough in London.</a:t>
            </a:r>
          </a:p>
          <a:p>
            <a:pPr marL="0" indent="0">
              <a:buNone/>
            </a:pPr>
            <a:r>
              <a:rPr lang="en-IN" dirty="0"/>
              <a:t>	2. The second source of data from the Wikipedia page that contains of list of London 	borough.</a:t>
            </a:r>
          </a:p>
          <a:p>
            <a:pPr marL="0" indent="0">
              <a:buNone/>
            </a:pPr>
            <a:r>
              <a:rPr lang="en-IN" dirty="0"/>
              <a:t>	3. The third data source is the list of Neighbourhoods in the Royal Borough of Kingston 	upon Thames as found on Wikipedia page. </a:t>
            </a:r>
          </a:p>
        </p:txBody>
      </p:sp>
    </p:spTree>
    <p:extLst>
      <p:ext uri="{BB962C8B-B14F-4D97-AF65-F5344CB8AC3E}">
        <p14:creationId xmlns:p14="http://schemas.microsoft.com/office/powerpoint/2010/main" val="2404569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38F9D-5A23-47BE-B00D-A2E1C8D2031F}"/>
              </a:ext>
            </a:extLst>
          </p:cNvPr>
          <p:cNvSpPr>
            <a:spLocks noGrp="1"/>
          </p:cNvSpPr>
          <p:nvPr>
            <p:ph type="title"/>
          </p:nvPr>
        </p:nvSpPr>
        <p:spPr/>
        <p:txBody>
          <a:bodyPr/>
          <a:lstStyle/>
          <a:p>
            <a:r>
              <a:rPr lang="en-US" dirty="0"/>
              <a:t>Methodology</a:t>
            </a:r>
            <a:endParaRPr lang="en-IN" dirty="0"/>
          </a:p>
        </p:txBody>
      </p:sp>
      <p:sp>
        <p:nvSpPr>
          <p:cNvPr id="3" name="Content Placeholder 2">
            <a:extLst>
              <a:ext uri="{FF2B5EF4-FFF2-40B4-BE49-F238E27FC236}">
                <a16:creationId xmlns:a16="http://schemas.microsoft.com/office/drawing/2014/main" id="{AE828C6F-680D-4D29-9BBD-75DBC1F2BB77}"/>
              </a:ext>
            </a:extLst>
          </p:cNvPr>
          <p:cNvSpPr>
            <a:spLocks noGrp="1"/>
          </p:cNvSpPr>
          <p:nvPr>
            <p:ph idx="1"/>
          </p:nvPr>
        </p:nvSpPr>
        <p:spPr>
          <a:xfrm>
            <a:off x="1097280" y="2108201"/>
            <a:ext cx="10058400" cy="4301477"/>
          </a:xfrm>
        </p:spPr>
        <p:txBody>
          <a:bodyPr/>
          <a:lstStyle/>
          <a:p>
            <a:r>
              <a:rPr lang="en-US" b="1" dirty="0"/>
              <a:t>Exploratory Data Analysis</a:t>
            </a:r>
          </a:p>
          <a:p>
            <a:r>
              <a:rPr lang="en-US" sz="1600" b="1" dirty="0"/>
              <a:t>                                                               </a:t>
            </a:r>
            <a:r>
              <a:rPr lang="en-IN" sz="1600" dirty="0"/>
              <a:t>Statistical summary of crimes</a:t>
            </a:r>
          </a:p>
          <a:p>
            <a:endParaRPr lang="en-IN" sz="1600" dirty="0"/>
          </a:p>
          <a:p>
            <a:endParaRPr lang="en-IN" sz="1600" dirty="0"/>
          </a:p>
          <a:p>
            <a:endParaRPr lang="en-IN" sz="1600" dirty="0"/>
          </a:p>
          <a:p>
            <a:endParaRPr lang="en-IN" sz="1600" dirty="0"/>
          </a:p>
          <a:p>
            <a:endParaRPr lang="en-IN" sz="1600" dirty="0"/>
          </a:p>
          <a:p>
            <a:pPr marL="201168" lvl="1" indent="0">
              <a:buNone/>
            </a:pPr>
            <a:endParaRPr lang="en-IN" sz="1400" dirty="0"/>
          </a:p>
          <a:p>
            <a:pPr marL="201168" lvl="1" indent="0">
              <a:buNone/>
            </a:pPr>
            <a:r>
              <a:rPr lang="en-IN" sz="1400" dirty="0"/>
              <a:t>The count for each of the major categories of crime returns the value the value 33 which is the number of London boroughs.</a:t>
            </a:r>
          </a:p>
        </p:txBody>
      </p:sp>
      <p:pic>
        <p:nvPicPr>
          <p:cNvPr id="7" name="Picture 6">
            <a:extLst>
              <a:ext uri="{FF2B5EF4-FFF2-40B4-BE49-F238E27FC236}">
                <a16:creationId xmlns:a16="http://schemas.microsoft.com/office/drawing/2014/main" id="{931A5BE9-F6EC-4C82-BC76-664BB1302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537" y="2913499"/>
            <a:ext cx="8977138" cy="2362405"/>
          </a:xfrm>
          <a:prstGeom prst="rect">
            <a:avLst/>
          </a:prstGeom>
        </p:spPr>
      </p:pic>
    </p:spTree>
    <p:extLst>
      <p:ext uri="{BB962C8B-B14F-4D97-AF65-F5344CB8AC3E}">
        <p14:creationId xmlns:p14="http://schemas.microsoft.com/office/powerpoint/2010/main" val="2472210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A2CC047-969C-41B2-A6EA-6AAA6C538C17}"/>
              </a:ext>
            </a:extLst>
          </p:cNvPr>
          <p:cNvSpPr>
            <a:spLocks noGrp="1"/>
          </p:cNvSpPr>
          <p:nvPr>
            <p:ph type="pic" idx="1"/>
          </p:nvPr>
        </p:nvSpPr>
        <p:spPr>
          <a:xfrm>
            <a:off x="15" y="-17755"/>
            <a:ext cx="12191985" cy="4578350"/>
          </a:xfrm>
        </p:spPr>
      </p:sp>
      <p:sp>
        <p:nvSpPr>
          <p:cNvPr id="3" name="Title 2">
            <a:extLst>
              <a:ext uri="{FF2B5EF4-FFF2-40B4-BE49-F238E27FC236}">
                <a16:creationId xmlns:a16="http://schemas.microsoft.com/office/drawing/2014/main" id="{48CE86AE-A11B-4984-95E1-AB9EADA33B0C}"/>
              </a:ext>
            </a:extLst>
          </p:cNvPr>
          <p:cNvSpPr>
            <a:spLocks noGrp="1"/>
          </p:cNvSpPr>
          <p:nvPr>
            <p:ph type="title"/>
          </p:nvPr>
        </p:nvSpPr>
        <p:spPr>
          <a:xfrm>
            <a:off x="1097279" y="4799362"/>
            <a:ext cx="10113645" cy="609600"/>
          </a:xfrm>
        </p:spPr>
        <p:txBody>
          <a:bodyPr/>
          <a:lstStyle/>
          <a:p>
            <a:r>
              <a:rPr lang="en-US" sz="2000" dirty="0"/>
              <a:t>			Borough with the highest crime rates</a:t>
            </a:r>
            <a:endParaRPr lang="en-IN" sz="2000" dirty="0"/>
          </a:p>
        </p:txBody>
      </p:sp>
      <p:sp>
        <p:nvSpPr>
          <p:cNvPr id="4" name="Text Placeholder 3">
            <a:extLst>
              <a:ext uri="{FF2B5EF4-FFF2-40B4-BE49-F238E27FC236}">
                <a16:creationId xmlns:a16="http://schemas.microsoft.com/office/drawing/2014/main" id="{03197181-4363-437E-A2CA-6B5C051A7299}"/>
              </a:ext>
            </a:extLst>
          </p:cNvPr>
          <p:cNvSpPr>
            <a:spLocks noGrp="1"/>
          </p:cNvSpPr>
          <p:nvPr>
            <p:ph type="body" sz="half" idx="2"/>
          </p:nvPr>
        </p:nvSpPr>
        <p:spPr/>
        <p:txBody>
          <a:bodyPr/>
          <a:lstStyle/>
          <a:p>
            <a:endParaRPr lang="en-IN" dirty="0"/>
          </a:p>
        </p:txBody>
      </p:sp>
      <p:pic>
        <p:nvPicPr>
          <p:cNvPr id="5" name="Picture 4">
            <a:extLst>
              <a:ext uri="{FF2B5EF4-FFF2-40B4-BE49-F238E27FC236}">
                <a16:creationId xmlns:a16="http://schemas.microsoft.com/office/drawing/2014/main" id="{8C36D7A3-6628-4CF4-8DC6-90711A52D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21" y="88777"/>
            <a:ext cx="12120964" cy="4471818"/>
          </a:xfrm>
          <a:prstGeom prst="rect">
            <a:avLst/>
          </a:prstGeom>
        </p:spPr>
      </p:pic>
    </p:spTree>
    <p:extLst>
      <p:ext uri="{BB962C8B-B14F-4D97-AF65-F5344CB8AC3E}">
        <p14:creationId xmlns:p14="http://schemas.microsoft.com/office/powerpoint/2010/main" val="1394893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E59C39-4F10-4449-9AAF-6A3B444FCF8E}"/>
              </a:ext>
            </a:extLst>
          </p:cNvPr>
          <p:cNvSpPr>
            <a:spLocks noGrp="1"/>
          </p:cNvSpPr>
          <p:nvPr>
            <p:ph type="title"/>
          </p:nvPr>
        </p:nvSpPr>
        <p:spPr/>
        <p:txBody>
          <a:bodyPr/>
          <a:lstStyle/>
          <a:p>
            <a:r>
              <a:rPr lang="en-US" sz="2000" dirty="0"/>
              <a:t>			 Borough with the lowest crime rates</a:t>
            </a:r>
            <a:endParaRPr lang="en-IN" sz="2000" dirty="0"/>
          </a:p>
        </p:txBody>
      </p:sp>
      <p:sp>
        <p:nvSpPr>
          <p:cNvPr id="4" name="Text Placeholder 3">
            <a:extLst>
              <a:ext uri="{FF2B5EF4-FFF2-40B4-BE49-F238E27FC236}">
                <a16:creationId xmlns:a16="http://schemas.microsoft.com/office/drawing/2014/main" id="{E393060D-29A6-4A87-A8ED-C29DBE47DF85}"/>
              </a:ext>
            </a:extLst>
          </p:cNvPr>
          <p:cNvSpPr>
            <a:spLocks noGrp="1"/>
          </p:cNvSpPr>
          <p:nvPr>
            <p:ph type="body" sz="half" idx="2"/>
          </p:nvPr>
        </p:nvSpPr>
        <p:spPr/>
        <p:txBody>
          <a:bodyPr/>
          <a:lstStyle/>
          <a:p>
            <a:endParaRPr lang="en-IN"/>
          </a:p>
        </p:txBody>
      </p:sp>
      <p:sp>
        <p:nvSpPr>
          <p:cNvPr id="9" name="Picture Placeholder 8">
            <a:extLst>
              <a:ext uri="{FF2B5EF4-FFF2-40B4-BE49-F238E27FC236}">
                <a16:creationId xmlns:a16="http://schemas.microsoft.com/office/drawing/2014/main" id="{904D49DA-FD5C-4C50-AA0F-A6E72C0D85A4}"/>
              </a:ext>
            </a:extLst>
          </p:cNvPr>
          <p:cNvSpPr>
            <a:spLocks noGrp="1"/>
          </p:cNvSpPr>
          <p:nvPr>
            <p:ph type="pic" idx="1"/>
          </p:nvPr>
        </p:nvSpPr>
        <p:spPr/>
      </p:sp>
      <p:sp>
        <p:nvSpPr>
          <p:cNvPr id="10" name="Picture Placeholder 8">
            <a:extLst>
              <a:ext uri="{FF2B5EF4-FFF2-40B4-BE49-F238E27FC236}">
                <a16:creationId xmlns:a16="http://schemas.microsoft.com/office/drawing/2014/main" id="{E639FCB6-5116-496E-8E39-61BDB3A563D3}"/>
              </a:ext>
            </a:extLst>
          </p:cNvPr>
          <p:cNvSpPr txBox="1">
            <a:spLocks/>
          </p:cNvSpPr>
          <p:nvPr/>
        </p:nvSpPr>
        <p:spPr>
          <a:xfrm>
            <a:off x="62158" y="0"/>
            <a:ext cx="12191985" cy="4578350"/>
          </a:xfrm>
          <a:prstGeom prst="rect">
            <a:avLst/>
          </a:prstGeom>
          <a:solidFill>
            <a:schemeClr val="bg1">
              <a:lumMod val="85000"/>
            </a:schemeClr>
          </a:solidFill>
        </p:spPr>
      </p:sp>
      <p:pic>
        <p:nvPicPr>
          <p:cNvPr id="11" name="Picture 10">
            <a:extLst>
              <a:ext uri="{FF2B5EF4-FFF2-40B4-BE49-F238E27FC236}">
                <a16:creationId xmlns:a16="http://schemas.microsoft.com/office/drawing/2014/main" id="{61A32665-6800-4BF2-A26F-433C252C7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309"/>
            <a:ext cx="12254143" cy="4773659"/>
          </a:xfrm>
          <a:prstGeom prst="rect">
            <a:avLst/>
          </a:prstGeom>
        </p:spPr>
      </p:pic>
    </p:spTree>
    <p:extLst>
      <p:ext uri="{BB962C8B-B14F-4D97-AF65-F5344CB8AC3E}">
        <p14:creationId xmlns:p14="http://schemas.microsoft.com/office/powerpoint/2010/main" val="3866918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172F21A-88E7-41FE-8300-90CF7C18296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8903" b="18903"/>
          <a:stretch>
            <a:fillRect/>
          </a:stretch>
        </p:blipFill>
        <p:spPr>
          <a:xfrm>
            <a:off x="1" y="0"/>
            <a:ext cx="12192000" cy="4578350"/>
          </a:xfrm>
        </p:spPr>
      </p:pic>
      <p:sp>
        <p:nvSpPr>
          <p:cNvPr id="3" name="Title 2">
            <a:extLst>
              <a:ext uri="{FF2B5EF4-FFF2-40B4-BE49-F238E27FC236}">
                <a16:creationId xmlns:a16="http://schemas.microsoft.com/office/drawing/2014/main" id="{C884DC3D-1998-44E2-9F42-F5153FCE0328}"/>
              </a:ext>
            </a:extLst>
          </p:cNvPr>
          <p:cNvSpPr>
            <a:spLocks noGrp="1"/>
          </p:cNvSpPr>
          <p:nvPr>
            <p:ph type="title"/>
          </p:nvPr>
        </p:nvSpPr>
        <p:spPr>
          <a:xfrm>
            <a:off x="1097279" y="4799362"/>
            <a:ext cx="10113645" cy="456219"/>
          </a:xfrm>
        </p:spPr>
        <p:txBody>
          <a:bodyPr/>
          <a:lstStyle/>
          <a:p>
            <a:r>
              <a:rPr lang="en-US" sz="2000" i="1" dirty="0"/>
              <a:t>			Neighborhoods in Kingston upon Thames</a:t>
            </a:r>
            <a:endParaRPr lang="en-IN" sz="2000" dirty="0"/>
          </a:p>
        </p:txBody>
      </p:sp>
      <p:sp>
        <p:nvSpPr>
          <p:cNvPr id="4" name="Text Placeholder 3">
            <a:extLst>
              <a:ext uri="{FF2B5EF4-FFF2-40B4-BE49-F238E27FC236}">
                <a16:creationId xmlns:a16="http://schemas.microsoft.com/office/drawing/2014/main" id="{1EDCF2B2-870F-475B-A669-716A9286F4EB}"/>
              </a:ext>
            </a:extLst>
          </p:cNvPr>
          <p:cNvSpPr>
            <a:spLocks noGrp="1"/>
          </p:cNvSpPr>
          <p:nvPr>
            <p:ph type="body" sz="half" idx="2"/>
          </p:nvPr>
        </p:nvSpPr>
        <p:spPr>
          <a:xfrm>
            <a:off x="1097279" y="5476593"/>
            <a:ext cx="10113264" cy="848007"/>
          </a:xfrm>
        </p:spPr>
        <p:txBody>
          <a:bodyPr/>
          <a:lstStyle/>
          <a:p>
            <a:r>
              <a:rPr lang="en-US" dirty="0"/>
              <a:t>There are 15 neighborhoods in the royal borough of Kingston upon Thames, they are </a:t>
            </a:r>
            <a:r>
              <a:rPr lang="en-US" dirty="0" err="1"/>
              <a:t>visualised</a:t>
            </a:r>
            <a:r>
              <a:rPr lang="en-US" dirty="0"/>
              <a:t> on a map using folium on python.</a:t>
            </a:r>
            <a:endParaRPr lang="en-IN" dirty="0"/>
          </a:p>
        </p:txBody>
      </p:sp>
    </p:spTree>
    <p:extLst>
      <p:ext uri="{BB962C8B-B14F-4D97-AF65-F5344CB8AC3E}">
        <p14:creationId xmlns:p14="http://schemas.microsoft.com/office/powerpoint/2010/main" val="1576304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EDC2C-227D-4CD5-9904-BA3C280EDB5A}"/>
              </a:ext>
            </a:extLst>
          </p:cNvPr>
          <p:cNvSpPr>
            <a:spLocks noGrp="1"/>
          </p:cNvSpPr>
          <p:nvPr>
            <p:ph type="title"/>
          </p:nvPr>
        </p:nvSpPr>
        <p:spPr/>
        <p:txBody>
          <a:bodyPr/>
          <a:lstStyle/>
          <a:p>
            <a:r>
              <a:rPr lang="en-US" dirty="0"/>
              <a:t>Methodology(cont...)</a:t>
            </a:r>
            <a:endParaRPr lang="en-IN" dirty="0"/>
          </a:p>
        </p:txBody>
      </p:sp>
      <p:sp>
        <p:nvSpPr>
          <p:cNvPr id="3" name="Content Placeholder 2">
            <a:extLst>
              <a:ext uri="{FF2B5EF4-FFF2-40B4-BE49-F238E27FC236}">
                <a16:creationId xmlns:a16="http://schemas.microsoft.com/office/drawing/2014/main" id="{9CB3CA9E-C029-46E5-82BD-042945418F6E}"/>
              </a:ext>
            </a:extLst>
          </p:cNvPr>
          <p:cNvSpPr>
            <a:spLocks noGrp="1"/>
          </p:cNvSpPr>
          <p:nvPr>
            <p:ph idx="1"/>
          </p:nvPr>
        </p:nvSpPr>
        <p:spPr>
          <a:xfrm>
            <a:off x="106532" y="1926455"/>
            <a:ext cx="11940466" cy="4279036"/>
          </a:xfrm>
        </p:spPr>
        <p:txBody>
          <a:bodyPr>
            <a:normAutofit fontScale="92500" lnSpcReduction="10000"/>
          </a:bodyPr>
          <a:lstStyle/>
          <a:p>
            <a:r>
              <a:rPr lang="en-IN" b="1" dirty="0"/>
              <a:t>Modelling:</a:t>
            </a:r>
          </a:p>
          <a:p>
            <a:pPr algn="just">
              <a:buFont typeface="Wingdings" panose="05000000000000000000" pitchFamily="2" charset="2"/>
              <a:buChar char="Ø"/>
            </a:pPr>
            <a:r>
              <a:rPr lang="en-US" sz="2000" dirty="0"/>
              <a:t> </a:t>
            </a:r>
            <a:r>
              <a:rPr lang="en-US" sz="1800" dirty="0"/>
              <a:t>Using the final dataset containing the neighborhoods in Kingston upon Thames along with the latitude and longitude, we can find all the venues within a 500 meter radius of each neighborhood by connecting to the Foursquare API.</a:t>
            </a:r>
          </a:p>
          <a:p>
            <a:pPr algn="just">
              <a:buFont typeface="Wingdings" panose="05000000000000000000" pitchFamily="2" charset="2"/>
              <a:buChar char="Ø"/>
            </a:pPr>
            <a:endParaRPr lang="en-US" sz="1800" dirty="0"/>
          </a:p>
          <a:p>
            <a:pPr algn="just">
              <a:buFont typeface="Wingdings" panose="05000000000000000000" pitchFamily="2" charset="2"/>
              <a:buChar char="Ø"/>
            </a:pPr>
            <a:endParaRPr lang="en-US" sz="1800" dirty="0"/>
          </a:p>
          <a:p>
            <a:pPr algn="just">
              <a:buFont typeface="Wingdings" panose="05000000000000000000" pitchFamily="2" charset="2"/>
              <a:buChar char="Ø"/>
            </a:pPr>
            <a:endParaRPr lang="en-US" sz="1800" dirty="0"/>
          </a:p>
          <a:p>
            <a:pPr algn="just">
              <a:buFont typeface="Wingdings" panose="05000000000000000000" pitchFamily="2" charset="2"/>
              <a:buChar char="Ø"/>
            </a:pPr>
            <a:endParaRPr lang="en-US" sz="1800" dirty="0"/>
          </a:p>
          <a:p>
            <a:pPr algn="just">
              <a:buFont typeface="Wingdings" panose="05000000000000000000" pitchFamily="2" charset="2"/>
              <a:buChar char="Ø"/>
            </a:pPr>
            <a:endParaRPr lang="en-US" sz="1600" dirty="0"/>
          </a:p>
          <a:p>
            <a:pPr algn="just">
              <a:buFont typeface="Wingdings" panose="05000000000000000000" pitchFamily="2" charset="2"/>
              <a:buChar char="Ø"/>
            </a:pPr>
            <a:r>
              <a:rPr lang="en-US" sz="1600" dirty="0"/>
              <a:t> </a:t>
            </a:r>
            <a:r>
              <a:rPr lang="en-US" sz="1800" dirty="0"/>
              <a:t>One hot encoding is done on the venues data. The Venues data is then grouped by the Neighborhood and the mean of the venues are calculated, finally the 10 common venues are calculated for</a:t>
            </a:r>
            <a:r>
              <a:rPr lang="en-IN" sz="1800" dirty="0"/>
              <a:t>each of the neighbourhoods</a:t>
            </a:r>
            <a:r>
              <a:rPr lang="en-IN" sz="1600" dirty="0"/>
              <a:t>. 					</a:t>
            </a:r>
          </a:p>
        </p:txBody>
      </p:sp>
      <p:pic>
        <p:nvPicPr>
          <p:cNvPr id="5" name="Picture 4">
            <a:extLst>
              <a:ext uri="{FF2B5EF4-FFF2-40B4-BE49-F238E27FC236}">
                <a16:creationId xmlns:a16="http://schemas.microsoft.com/office/drawing/2014/main" id="{2E312BC9-E5E8-441B-86B6-01B999C86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424" y="3154165"/>
            <a:ext cx="9152413" cy="1817330"/>
          </a:xfrm>
          <a:prstGeom prst="rect">
            <a:avLst/>
          </a:prstGeom>
        </p:spPr>
      </p:pic>
    </p:spTree>
    <p:extLst>
      <p:ext uri="{BB962C8B-B14F-4D97-AF65-F5344CB8AC3E}">
        <p14:creationId xmlns:p14="http://schemas.microsoft.com/office/powerpoint/2010/main" val="2614662088"/>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{B6EDF94B-C576-4DEC-BD4D-47E12C138D97}tf56160789</Template>
  <TotalTime>0</TotalTime>
  <Words>1031</Words>
  <Application>Microsoft Office PowerPoint</Application>
  <PresentationFormat>Widescreen</PresentationFormat>
  <Paragraphs>62</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Bookman Old Style</vt:lpstr>
      <vt:lpstr>Calibri</vt:lpstr>
      <vt:lpstr>Franklin Gothic Book</vt:lpstr>
      <vt:lpstr>Wingdings</vt:lpstr>
      <vt:lpstr>1_RetrospectVTI</vt:lpstr>
      <vt:lpstr>Capstone Project – The Battle of Neighborhoods</vt:lpstr>
      <vt:lpstr>Contents</vt:lpstr>
      <vt:lpstr>Introduction</vt:lpstr>
      <vt:lpstr>Data Acquisition and Cleaning</vt:lpstr>
      <vt:lpstr>Methodology</vt:lpstr>
      <vt:lpstr>   Borough with the highest crime rates</vt:lpstr>
      <vt:lpstr>    Borough with the lowest crime rates</vt:lpstr>
      <vt:lpstr>   Neighborhoods in Kingston upon Thames</vt:lpstr>
      <vt:lpstr>Methodology(cont...)</vt:lpstr>
      <vt:lpstr>Methodology(cont...)</vt:lpstr>
      <vt:lpstr>Results</vt:lpstr>
      <vt:lpstr>Results</vt:lpstr>
      <vt:lpstr>PowerPoint Presentation</vt:lpstr>
      <vt:lpstr>PowerPoint Presentation</vt:lpstr>
      <vt:lpstr>Discussion</vt:lpstr>
      <vt:lpstr>Conclusion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2020-03-19T08:01:31Z</dcterms:created>
  <dcterms:modified xsi:type="dcterms:W3CDTF">2020-03-19T10:13:05Z</dcterms:modified>
</cp:coreProperties>
</file>